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2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72D42-9C6D-B84A-844E-EBB7037B7AED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2593C-2F2C-C041-9EBF-5B31B348A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9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watch one of the ping pong balls.  </a:t>
            </a:r>
            <a:r>
              <a:rPr lang="en-US" dirty="0" smtClean="0"/>
              <a:t>STOP before the math</a:t>
            </a:r>
            <a:r>
              <a:rPr lang="en-US" baseline="0" dirty="0" smtClean="0"/>
              <a:t> calculations.  Have them calculate, then show them the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2593C-2F2C-C041-9EBF-5B31B348A5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2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Here,</a:t>
            </a:r>
            <a:r>
              <a:rPr lang="en-US" baseline="0" dirty="0" smtClean="0"/>
              <a:t> I entered the group information so every one could see all of the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2593C-2F2C-C041-9EBF-5B31B348A5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9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2593C-2F2C-C041-9EBF-5B31B348A5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1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2298305-BB1E-7B4C-B13A-3E12A893279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5DEC0D4-6D96-5A42-8917-359966DC77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youtube.com/watch?v=tyX79mPm2x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2141" y="1425056"/>
            <a:ext cx="7283448" cy="98318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Capture - </a:t>
            </a: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Recapture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455864"/>
            <a:ext cx="6400800" cy="3017399"/>
          </a:xfrm>
          <a:solidFill>
            <a:schemeClr val="bg1"/>
          </a:solidFill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endParaRPr lang="en-US" sz="2800" dirty="0" smtClean="0">
              <a:solidFill>
                <a:srgbClr val="17375E"/>
              </a:solidFill>
            </a:endParaRPr>
          </a:p>
          <a:p>
            <a:r>
              <a:rPr lang="en-US" sz="2800" dirty="0" smtClean="0">
                <a:solidFill>
                  <a:srgbClr val="17375E"/>
                </a:solidFill>
              </a:rPr>
              <a:t>Make </a:t>
            </a:r>
            <a:r>
              <a:rPr lang="en-US" sz="2800" dirty="0" smtClean="0">
                <a:solidFill>
                  <a:srgbClr val="17375E"/>
                </a:solidFill>
              </a:rPr>
              <a:t>a new </a:t>
            </a:r>
            <a:r>
              <a:rPr lang="en-US" sz="2800" dirty="0" smtClean="0">
                <a:solidFill>
                  <a:srgbClr val="17375E"/>
                </a:solidFill>
              </a:rPr>
              <a:t>page in your notebook:</a:t>
            </a:r>
            <a:endParaRPr lang="en-US" sz="2800" dirty="0" smtClean="0">
              <a:solidFill>
                <a:srgbClr val="17375E"/>
              </a:solidFill>
            </a:endParaRPr>
          </a:p>
          <a:p>
            <a:r>
              <a:rPr lang="en-US" sz="2800" dirty="0" smtClean="0">
                <a:solidFill>
                  <a:srgbClr val="17375E"/>
                </a:solidFill>
              </a:rPr>
              <a:t>Proportions – Capture Recapture.</a:t>
            </a:r>
          </a:p>
          <a:p>
            <a:r>
              <a:rPr lang="en-US" sz="2800" dirty="0" smtClean="0">
                <a:solidFill>
                  <a:srgbClr val="17375E"/>
                </a:solidFill>
              </a:rPr>
              <a:t>Update </a:t>
            </a:r>
            <a:r>
              <a:rPr lang="en-US" sz="2800" dirty="0" smtClean="0">
                <a:solidFill>
                  <a:srgbClr val="17375E"/>
                </a:solidFill>
              </a:rPr>
              <a:t>your </a:t>
            </a:r>
            <a:r>
              <a:rPr lang="en-US" sz="2800" dirty="0" smtClean="0">
                <a:solidFill>
                  <a:srgbClr val="17375E"/>
                </a:solidFill>
              </a:rPr>
              <a:t>TOC</a:t>
            </a:r>
            <a:r>
              <a:rPr lang="en-US" sz="2800" dirty="0" smtClean="0">
                <a:solidFill>
                  <a:srgbClr val="17375E"/>
                </a:solidFill>
              </a:rPr>
              <a:t>.</a:t>
            </a:r>
            <a:endParaRPr lang="en-US" sz="2800" dirty="0" smtClean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05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What do you think?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Answer this question in your notebook.</a:t>
            </a:r>
            <a:endParaRPr lang="en-US" sz="3600" dirty="0"/>
          </a:p>
        </p:txBody>
      </p:sp>
      <p:pic>
        <p:nvPicPr>
          <p:cNvPr id="4" name="Picture 3" descr="Counting Fish 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56" y="1610759"/>
            <a:ext cx="7243011" cy="50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4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662" y="2575987"/>
            <a:ext cx="8229600" cy="1832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Ping Pong Balls!</a:t>
            </a:r>
          </a:p>
          <a:p>
            <a:pPr marL="0" indent="0">
              <a:buNone/>
            </a:pPr>
            <a:endParaRPr lang="en-US" sz="2800" dirty="0" smtClean="0">
              <a:hlinkClick r:id="rId3"/>
            </a:endParaRPr>
          </a:p>
          <a:p>
            <a:pPr marL="0" indent="0">
              <a:buNone/>
            </a:pPr>
            <a:r>
              <a:rPr lang="en-US" sz="2800" dirty="0" smtClean="0">
                <a:hlinkClick r:id="rId3"/>
              </a:rPr>
              <a:t>http://www.youtube.com/watch?v=tyX79mPm2xY</a:t>
            </a:r>
            <a:endParaRPr lang="en-US" sz="2800" dirty="0">
              <a:hlinkClick r:id="rId3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0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867" y="2854045"/>
            <a:ext cx="8271933" cy="3450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 smtClean="0"/>
              <a:t>Estimate the number of total</a:t>
            </a:r>
            <a:r>
              <a:rPr lang="en-US" sz="3000" baseline="0" dirty="0" smtClean="0"/>
              <a:t> fish in your habitat.  </a:t>
            </a:r>
            <a:br>
              <a:rPr lang="en-US" sz="3000" baseline="0" dirty="0" smtClean="0"/>
            </a:br>
            <a:endParaRPr lang="en-US" sz="3000" baseline="0" dirty="0" smtClean="0"/>
          </a:p>
          <a:p>
            <a:pPr marL="0" indent="0" algn="ctr">
              <a:buNone/>
            </a:pPr>
            <a:r>
              <a:rPr lang="en-US" sz="3000" baseline="0" dirty="0" smtClean="0"/>
              <a:t>Estimated number of fish _____________.</a:t>
            </a:r>
          </a:p>
          <a:p>
            <a:pPr marL="0" indent="0" algn="ctr">
              <a:buNone/>
            </a:pPr>
            <a:endParaRPr lang="en-US" sz="3000" baseline="0" dirty="0" smtClean="0"/>
          </a:p>
          <a:p>
            <a:pPr marL="0" indent="0" algn="ctr">
              <a:buNone/>
            </a:pPr>
            <a:r>
              <a:rPr lang="en-US" sz="3000" baseline="0" dirty="0" smtClean="0"/>
              <a:t>Record this!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Capture </a:t>
            </a:r>
            <a:r>
              <a:rPr lang="en-US" dirty="0" err="1" smtClean="0"/>
              <a:t>ReCapture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12995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2725" y="269413"/>
            <a:ext cx="8931275" cy="11010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Pick the number of fish that you would</a:t>
            </a:r>
            <a:r>
              <a:rPr lang="en-US" sz="2400" baseline="0" dirty="0" smtClean="0">
                <a:solidFill>
                  <a:schemeClr val="tx1"/>
                </a:solidFill>
              </a:rPr>
              <a:t> like to tag.  </a:t>
            </a:r>
          </a:p>
          <a:p>
            <a:pPr marL="0" indent="0" algn="ctr">
              <a:buNone/>
            </a:pPr>
            <a:r>
              <a:rPr lang="en-US" sz="2400" baseline="0" dirty="0" smtClean="0">
                <a:solidFill>
                  <a:schemeClr val="tx1"/>
                </a:solidFill>
              </a:rPr>
              <a:t>Record this number in column 1.</a:t>
            </a:r>
          </a:p>
        </p:txBody>
      </p:sp>
      <p:pic>
        <p:nvPicPr>
          <p:cNvPr id="2" name="Picture 1" descr="Screen Shot 2014-01-12 at 3.5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4"/>
          <a:stretch/>
        </p:blipFill>
        <p:spPr>
          <a:xfrm>
            <a:off x="1253232" y="1870816"/>
            <a:ext cx="6916584" cy="47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5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2725" y="204788"/>
            <a:ext cx="8931275" cy="19462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aseline="0" dirty="0" smtClean="0">
                <a:solidFill>
                  <a:schemeClr val="bg1"/>
                </a:solidFill>
              </a:rPr>
              <a:t>Replace goldfish with tagged fish.  Mix around.</a:t>
            </a:r>
          </a:p>
          <a:p>
            <a:pPr marL="0" indent="0" algn="ctr">
              <a:buNone/>
            </a:pPr>
            <a:endParaRPr lang="en-US" sz="2400" baseline="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baseline="0" dirty="0" smtClean="0">
                <a:solidFill>
                  <a:srgbClr val="000000"/>
                </a:solidFill>
              </a:rPr>
              <a:t>Select a sample of goldfish. </a:t>
            </a:r>
            <a:br>
              <a:rPr lang="en-US" sz="2400" baseline="0" dirty="0" smtClean="0">
                <a:solidFill>
                  <a:srgbClr val="000000"/>
                </a:solidFill>
              </a:rPr>
            </a:br>
            <a:r>
              <a:rPr lang="en-US" sz="2400" baseline="0" dirty="0" smtClean="0">
                <a:solidFill>
                  <a:srgbClr val="000000"/>
                </a:solidFill>
              </a:rPr>
              <a:t> Count the total fish in </a:t>
            </a:r>
            <a:r>
              <a:rPr lang="en-US" sz="2400" baseline="0" dirty="0" smtClean="0">
                <a:solidFill>
                  <a:srgbClr val="000000"/>
                </a:solidFill>
              </a:rPr>
              <a:t>the </a:t>
            </a:r>
            <a:r>
              <a:rPr lang="en-US" sz="2400" baseline="0" dirty="0" smtClean="0">
                <a:solidFill>
                  <a:srgbClr val="000000"/>
                </a:solidFill>
              </a:rPr>
              <a:t>sample, enter that number into column 2.</a:t>
            </a:r>
          </a:p>
        </p:txBody>
      </p:sp>
      <p:pic>
        <p:nvPicPr>
          <p:cNvPr id="5" name="Picture 4" descr="Screen Shot 2014-01-12 at 3.5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4"/>
          <a:stretch/>
        </p:blipFill>
        <p:spPr>
          <a:xfrm>
            <a:off x="1253232" y="1870816"/>
            <a:ext cx="6916584" cy="47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3187" y="264324"/>
            <a:ext cx="8931275" cy="14351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aseline="0" dirty="0" smtClean="0">
                <a:solidFill>
                  <a:srgbClr val="000000"/>
                </a:solidFill>
              </a:rPr>
              <a:t>Count the number of "tagged" fish, </a:t>
            </a:r>
            <a:br>
              <a:rPr lang="en-US" sz="2800" baseline="0" dirty="0" smtClean="0">
                <a:solidFill>
                  <a:srgbClr val="000000"/>
                </a:solidFill>
              </a:rPr>
            </a:br>
            <a:r>
              <a:rPr lang="en-US" sz="2800" baseline="0" dirty="0" smtClean="0">
                <a:solidFill>
                  <a:srgbClr val="000000"/>
                </a:solidFill>
              </a:rPr>
              <a:t>enter that number into column 3.</a:t>
            </a:r>
          </a:p>
        </p:txBody>
      </p:sp>
      <p:pic>
        <p:nvPicPr>
          <p:cNvPr id="5" name="Picture 4" descr="Screen Shot 2014-01-12 at 3.5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4"/>
          <a:stretch/>
        </p:blipFill>
        <p:spPr>
          <a:xfrm>
            <a:off x="1253232" y="1870816"/>
            <a:ext cx="6916584" cy="47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3187" y="243683"/>
            <a:ext cx="8931275" cy="14351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aseline="0" dirty="0" smtClean="0">
                <a:solidFill>
                  <a:srgbClr val="000000"/>
                </a:solidFill>
              </a:rPr>
              <a:t>Write the proportion in column 4.</a:t>
            </a:r>
          </a:p>
          <a:p>
            <a:pPr marL="0" indent="0" algn="ctr">
              <a:buNone/>
            </a:pPr>
            <a:r>
              <a:rPr lang="en-US" sz="2400" baseline="0" dirty="0" smtClean="0">
                <a:solidFill>
                  <a:srgbClr val="000000"/>
                </a:solidFill>
              </a:rPr>
              <a:t>Solve the proportion to estimate the number of fish in your pond.</a:t>
            </a:r>
          </a:p>
        </p:txBody>
      </p:sp>
      <p:pic>
        <p:nvPicPr>
          <p:cNvPr id="5" name="Picture 4" descr="Screen Shot 2014-01-12 at 3.5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4"/>
          <a:stretch/>
        </p:blipFill>
        <p:spPr>
          <a:xfrm>
            <a:off x="1253232" y="1870816"/>
            <a:ext cx="6916584" cy="47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2725" y="223838"/>
            <a:ext cx="8931275" cy="14351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i="1" baseline="0" dirty="0" smtClean="0">
                <a:solidFill>
                  <a:srgbClr val="000000"/>
                </a:solidFill>
              </a:rPr>
              <a:t>For the most accurate results, repeat the procedure several times and take an AVERAGE.</a:t>
            </a: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Screen Shot 2014-01-12 at 3.5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4"/>
          <a:stretch/>
        </p:blipFill>
        <p:spPr>
          <a:xfrm>
            <a:off x="1253232" y="1870816"/>
            <a:ext cx="6916584" cy="47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2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4349" y="123668"/>
            <a:ext cx="7313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Results</a:t>
            </a:r>
            <a:endParaRPr lang="en-US" sz="4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200873"/>
              </p:ext>
            </p:extLst>
          </p:nvPr>
        </p:nvGraphicFramePr>
        <p:xfrm>
          <a:off x="423288" y="1762632"/>
          <a:ext cx="8273372" cy="397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8343"/>
                <a:gridCol w="2068343"/>
                <a:gridCol w="2068343"/>
                <a:gridCol w="20683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Group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Original Estimate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Calculated</a:t>
                      </a:r>
                      <a:r>
                        <a:rPr lang="en-US" b="1" baseline="0" dirty="0" smtClean="0"/>
                        <a:t> Estimate (average)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Actual Number</a:t>
                      </a:r>
                      <a:r>
                        <a:rPr lang="en-US" b="1" baseline="0" dirty="0" smtClean="0"/>
                        <a:t> of Goldfish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76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6593" y="189142"/>
            <a:ext cx="8929687" cy="14619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baseline="0" dirty="0" smtClean="0">
                <a:solidFill>
                  <a:srgbClr val="FFFFFF"/>
                </a:solidFill>
              </a:rPr>
              <a:t>What other things are you interested in estimating by sampling?</a:t>
            </a:r>
          </a:p>
        </p:txBody>
      </p:sp>
    </p:spTree>
    <p:extLst>
      <p:ext uri="{BB962C8B-B14F-4D97-AF65-F5344CB8AC3E}">
        <p14:creationId xmlns:p14="http://schemas.microsoft.com/office/powerpoint/2010/main" val="220789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1475</TotalTime>
  <Words>202</Words>
  <Application>Microsoft Macintosh PowerPoint</Application>
  <PresentationFormat>On-screen Show (4:3)</PresentationFormat>
  <Paragraphs>35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Capture - Recapture</vt:lpstr>
      <vt:lpstr>What do you think? Answer this question in your notebook.</vt:lpstr>
      <vt:lpstr>Estimating</vt:lpstr>
      <vt:lpstr>Capture ReCapture!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Capture - ReCapture</dc:title>
  <dc:creator>Julie Reulbach</dc:creator>
  <cp:lastModifiedBy>Julie Reulbach</cp:lastModifiedBy>
  <cp:revision>33</cp:revision>
  <dcterms:created xsi:type="dcterms:W3CDTF">2014-01-05T21:42:32Z</dcterms:created>
  <dcterms:modified xsi:type="dcterms:W3CDTF">2014-01-12T21:10:03Z</dcterms:modified>
</cp:coreProperties>
</file>